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22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296AC-71AA-455D-B185-12683067E042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FF47B-FF02-4513-9720-1BC3FCE0C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465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296AC-71AA-455D-B185-12683067E042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FF47B-FF02-4513-9720-1BC3FCE0C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024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296AC-71AA-455D-B185-12683067E042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FF47B-FF02-4513-9720-1BC3FCE0C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213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296AC-71AA-455D-B185-12683067E042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FF47B-FF02-4513-9720-1BC3FCE0C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627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296AC-71AA-455D-B185-12683067E042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FF47B-FF02-4513-9720-1BC3FCE0C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936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296AC-71AA-455D-B185-12683067E042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FF47B-FF02-4513-9720-1BC3FCE0C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305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296AC-71AA-455D-B185-12683067E042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FF47B-FF02-4513-9720-1BC3FCE0C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493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296AC-71AA-455D-B185-12683067E042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FF47B-FF02-4513-9720-1BC3FCE0C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130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296AC-71AA-455D-B185-12683067E042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FF47B-FF02-4513-9720-1BC3FCE0C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334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296AC-71AA-455D-B185-12683067E042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FF47B-FF02-4513-9720-1BC3FCE0C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194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296AC-71AA-455D-B185-12683067E042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FF47B-FF02-4513-9720-1BC3FCE0C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341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296AC-71AA-455D-B185-12683067E042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FF47B-FF02-4513-9720-1BC3FCE0C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965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3657600" cy="762000"/>
          </a:xfrm>
        </p:spPr>
        <p:txBody>
          <a:bodyPr/>
          <a:lstStyle/>
          <a:p>
            <a:r>
              <a:rPr lang="en-US" dirty="0" smtClean="0"/>
              <a:t>Microscope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838200"/>
            <a:ext cx="4876800" cy="5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4191000" y="3810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Eyepiece, ocular lens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010400" y="27432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arm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943600" y="15240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bodytube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58000" y="41148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Course adjustment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934200" y="49530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Fine adjustment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019800" y="6019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base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447800" y="53340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Light switch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371600" y="44958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diaphragm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09600" y="21336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Revolving nosepiece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295400" y="30480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Objective lens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057400" y="38862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stage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886200" y="57912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light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257800" y="33528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Stage clips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343400" y="304800"/>
            <a:ext cx="2057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1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019800" y="1600200"/>
            <a:ext cx="1143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2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010400" y="2819400"/>
            <a:ext cx="1447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3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257800" y="3352800"/>
            <a:ext cx="1524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4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81800" y="4114800"/>
            <a:ext cx="2057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5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858000" y="5029200"/>
            <a:ext cx="1828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6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096000" y="6019800"/>
            <a:ext cx="990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7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657600" y="5867400"/>
            <a:ext cx="1295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8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219200" y="5410200"/>
            <a:ext cx="1600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9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066800" y="4495800"/>
            <a:ext cx="1447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10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 rot="10800000" flipV="1">
            <a:off x="1752600" y="3810000"/>
            <a:ext cx="990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11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143000" y="2971800"/>
            <a:ext cx="1600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12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85800" y="2133600"/>
            <a:ext cx="2057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13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 rot="5400000">
            <a:off x="5753100" y="876300"/>
            <a:ext cx="457200" cy="76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638800" y="1371600"/>
            <a:ext cx="381000" cy="304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6477000" y="2895600"/>
            <a:ext cx="609600" cy="76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5029200" y="3657600"/>
            <a:ext cx="457200" cy="381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6248400" y="4267200"/>
            <a:ext cx="6858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6477000" y="4724400"/>
            <a:ext cx="685800" cy="304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562600" y="5867400"/>
            <a:ext cx="609600" cy="228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5400000">
            <a:off x="3962400" y="5410200"/>
            <a:ext cx="685800" cy="76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10800000" flipV="1">
            <a:off x="2743200" y="5105400"/>
            <a:ext cx="914400" cy="457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10800000" flipV="1">
            <a:off x="2514600" y="4267200"/>
            <a:ext cx="914400" cy="457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6" idx="3"/>
          </p:cNvCxnSpPr>
          <p:nvPr/>
        </p:nvCxnSpPr>
        <p:spPr>
          <a:xfrm flipH="1">
            <a:off x="2743200" y="4070866"/>
            <a:ext cx="533400" cy="4393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10800000">
            <a:off x="2743200" y="3200400"/>
            <a:ext cx="990600" cy="228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10800000">
            <a:off x="2590800" y="2482334"/>
            <a:ext cx="1600200" cy="6418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1" grpId="0" animBg="1"/>
      <p:bldP spid="3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Micron Lab Directions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3425" y="1676400"/>
            <a:ext cx="295275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33400" y="4953000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Field of View</a:t>
            </a:r>
            <a:endParaRPr lang="en-US" sz="36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61632" y="1447800"/>
            <a:ext cx="28956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28600" y="6019800"/>
            <a:ext cx="876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Measure the width at the thinnest part of the maple leaf</a:t>
            </a:r>
            <a:endParaRPr lang="en-US" sz="2800" dirty="0"/>
          </a:p>
        </p:txBody>
      </p:sp>
      <p:grpSp>
        <p:nvGrpSpPr>
          <p:cNvPr id="30" name="SMARTInkShape-Group22"/>
          <p:cNvGrpSpPr/>
          <p:nvPr/>
        </p:nvGrpSpPr>
        <p:grpSpPr>
          <a:xfrm>
            <a:off x="5337145" y="7010400"/>
            <a:ext cx="535779" cy="285584"/>
            <a:chOff x="5337145" y="7010400"/>
            <a:chExt cx="535779" cy="285584"/>
          </a:xfrm>
        </p:grpSpPr>
        <p:sp>
          <p:nvSpPr>
            <p:cNvPr id="27" name="SMARTInkShape-15"/>
            <p:cNvSpPr/>
            <p:nvPr/>
          </p:nvSpPr>
          <p:spPr>
            <a:xfrm>
              <a:off x="5363932" y="7108736"/>
              <a:ext cx="508992" cy="71329"/>
            </a:xfrm>
            <a:custGeom>
              <a:avLst/>
              <a:gdLst/>
              <a:ahLst/>
              <a:cxnLst/>
              <a:rect l="0" t="0" r="0" b="0"/>
              <a:pathLst>
                <a:path w="508992" h="71329">
                  <a:moveTo>
                    <a:pt x="508991" y="71328"/>
                  </a:moveTo>
                  <a:lnTo>
                    <a:pt x="504250" y="71328"/>
                  </a:lnTo>
                  <a:lnTo>
                    <a:pt x="502854" y="70336"/>
                  </a:lnTo>
                  <a:lnTo>
                    <a:pt x="501923" y="68682"/>
                  </a:lnTo>
                  <a:lnTo>
                    <a:pt x="500429" y="63640"/>
                  </a:lnTo>
                  <a:lnTo>
                    <a:pt x="497579" y="62950"/>
                  </a:lnTo>
                  <a:lnTo>
                    <a:pt x="469892" y="62399"/>
                  </a:lnTo>
                  <a:lnTo>
                    <a:pt x="468041" y="61407"/>
                  </a:lnTo>
                  <a:lnTo>
                    <a:pt x="466809" y="59753"/>
                  </a:lnTo>
                  <a:lnTo>
                    <a:pt x="465987" y="57658"/>
                  </a:lnTo>
                  <a:lnTo>
                    <a:pt x="464446" y="56262"/>
                  </a:lnTo>
                  <a:lnTo>
                    <a:pt x="460088" y="54710"/>
                  </a:lnTo>
                  <a:lnTo>
                    <a:pt x="449207" y="52722"/>
                  </a:lnTo>
                  <a:lnTo>
                    <a:pt x="440455" y="47405"/>
                  </a:lnTo>
                  <a:lnTo>
                    <a:pt x="428609" y="45105"/>
                  </a:lnTo>
                  <a:lnTo>
                    <a:pt x="407603" y="43621"/>
                  </a:lnTo>
                  <a:lnTo>
                    <a:pt x="390296" y="36861"/>
                  </a:lnTo>
                  <a:lnTo>
                    <a:pt x="371958" y="34865"/>
                  </a:lnTo>
                  <a:lnTo>
                    <a:pt x="354587" y="27954"/>
                  </a:lnTo>
                  <a:lnTo>
                    <a:pt x="336241" y="25939"/>
                  </a:lnTo>
                  <a:lnTo>
                    <a:pt x="319388" y="19662"/>
                  </a:lnTo>
                  <a:lnTo>
                    <a:pt x="292420" y="17010"/>
                  </a:lnTo>
                  <a:lnTo>
                    <a:pt x="274329" y="10095"/>
                  </a:lnTo>
                  <a:lnTo>
                    <a:pt x="233763" y="8854"/>
                  </a:lnTo>
                  <a:lnTo>
                    <a:pt x="217198" y="7835"/>
                  </a:lnTo>
                  <a:lnTo>
                    <a:pt x="194835" y="1133"/>
                  </a:lnTo>
                  <a:lnTo>
                    <a:pt x="168047" y="0"/>
                  </a:lnTo>
                  <a:lnTo>
                    <a:pt x="126630" y="8455"/>
                  </a:lnTo>
                  <a:lnTo>
                    <a:pt x="82281" y="8816"/>
                  </a:lnTo>
                  <a:lnTo>
                    <a:pt x="38700" y="8820"/>
                  </a:lnTo>
                  <a:lnTo>
                    <a:pt x="0" y="882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SMARTInkShape-16"/>
            <p:cNvSpPr/>
            <p:nvPr/>
          </p:nvSpPr>
          <p:spPr>
            <a:xfrm>
              <a:off x="5355002" y="7010400"/>
              <a:ext cx="133945" cy="241103"/>
            </a:xfrm>
            <a:custGeom>
              <a:avLst/>
              <a:gdLst/>
              <a:ahLst/>
              <a:cxnLst/>
              <a:rect l="0" t="0" r="0" b="0"/>
              <a:pathLst>
                <a:path w="133945" h="241103">
                  <a:moveTo>
                    <a:pt x="133944" y="0"/>
                  </a:moveTo>
                  <a:lnTo>
                    <a:pt x="120642" y="13302"/>
                  </a:lnTo>
                  <a:lnTo>
                    <a:pt x="115464" y="15834"/>
                  </a:lnTo>
                  <a:lnTo>
                    <a:pt x="112694" y="16509"/>
                  </a:lnTo>
                  <a:lnTo>
                    <a:pt x="104056" y="22200"/>
                  </a:lnTo>
                  <a:lnTo>
                    <a:pt x="61145" y="56762"/>
                  </a:lnTo>
                  <a:lnTo>
                    <a:pt x="27666" y="77559"/>
                  </a:lnTo>
                  <a:lnTo>
                    <a:pt x="15055" y="79813"/>
                  </a:lnTo>
                  <a:lnTo>
                    <a:pt x="13013" y="80990"/>
                  </a:lnTo>
                  <a:lnTo>
                    <a:pt x="11651" y="82767"/>
                  </a:lnTo>
                  <a:lnTo>
                    <a:pt x="10744" y="84943"/>
                  </a:lnTo>
                  <a:lnTo>
                    <a:pt x="9147" y="86394"/>
                  </a:lnTo>
                  <a:lnTo>
                    <a:pt x="414" y="89184"/>
                  </a:lnTo>
                  <a:lnTo>
                    <a:pt x="0" y="105883"/>
                  </a:lnTo>
                  <a:lnTo>
                    <a:pt x="15445" y="125198"/>
                  </a:lnTo>
                  <a:lnTo>
                    <a:pt x="17778" y="131050"/>
                  </a:lnTo>
                  <a:lnTo>
                    <a:pt x="40754" y="163897"/>
                  </a:lnTo>
                  <a:lnTo>
                    <a:pt x="44486" y="174790"/>
                  </a:lnTo>
                  <a:lnTo>
                    <a:pt x="50442" y="184302"/>
                  </a:lnTo>
                  <a:lnTo>
                    <a:pt x="53164" y="194657"/>
                  </a:lnTo>
                  <a:lnTo>
                    <a:pt x="59633" y="203228"/>
                  </a:lnTo>
                  <a:lnTo>
                    <a:pt x="61655" y="211579"/>
                  </a:lnTo>
                  <a:lnTo>
                    <a:pt x="62506" y="236790"/>
                  </a:lnTo>
                  <a:lnTo>
                    <a:pt x="61514" y="238227"/>
                  </a:lnTo>
                  <a:lnTo>
                    <a:pt x="59860" y="239186"/>
                  </a:lnTo>
                  <a:lnTo>
                    <a:pt x="53577" y="241102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SMARTInkShape-17"/>
            <p:cNvSpPr/>
            <p:nvPr/>
          </p:nvSpPr>
          <p:spPr>
            <a:xfrm>
              <a:off x="5337145" y="7028428"/>
              <a:ext cx="44643" cy="267556"/>
            </a:xfrm>
            <a:custGeom>
              <a:avLst/>
              <a:gdLst/>
              <a:ahLst/>
              <a:cxnLst/>
              <a:rect l="0" t="0" r="0" b="0"/>
              <a:pathLst>
                <a:path w="44643" h="267556">
                  <a:moveTo>
                    <a:pt x="17856" y="8761"/>
                  </a:moveTo>
                  <a:lnTo>
                    <a:pt x="17856" y="13502"/>
                  </a:lnTo>
                  <a:lnTo>
                    <a:pt x="15210" y="18475"/>
                  </a:lnTo>
                  <a:lnTo>
                    <a:pt x="11718" y="23992"/>
                  </a:lnTo>
                  <a:lnTo>
                    <a:pt x="9478" y="35619"/>
                  </a:lnTo>
                  <a:lnTo>
                    <a:pt x="8936" y="78619"/>
                  </a:lnTo>
                  <a:lnTo>
                    <a:pt x="9919" y="118976"/>
                  </a:lnTo>
                  <a:lnTo>
                    <a:pt x="17304" y="153503"/>
                  </a:lnTo>
                  <a:lnTo>
                    <a:pt x="17823" y="193417"/>
                  </a:lnTo>
                  <a:lnTo>
                    <a:pt x="17855" y="237610"/>
                  </a:lnTo>
                  <a:lnTo>
                    <a:pt x="17855" y="243755"/>
                  </a:lnTo>
                  <a:lnTo>
                    <a:pt x="16864" y="245791"/>
                  </a:lnTo>
                  <a:lnTo>
                    <a:pt x="15210" y="247148"/>
                  </a:lnTo>
                  <a:lnTo>
                    <a:pt x="9295" y="249704"/>
                  </a:lnTo>
                  <a:lnTo>
                    <a:pt x="7940" y="233054"/>
                  </a:lnTo>
                  <a:lnTo>
                    <a:pt x="1860" y="213175"/>
                  </a:lnTo>
                  <a:lnTo>
                    <a:pt x="106" y="172416"/>
                  </a:lnTo>
                  <a:lnTo>
                    <a:pt x="7" y="132008"/>
                  </a:lnTo>
                  <a:lnTo>
                    <a:pt x="7686" y="87732"/>
                  </a:lnTo>
                  <a:lnTo>
                    <a:pt x="16506" y="47856"/>
                  </a:lnTo>
                  <a:lnTo>
                    <a:pt x="26871" y="12937"/>
                  </a:lnTo>
                  <a:lnTo>
                    <a:pt x="35596" y="0"/>
                  </a:lnTo>
                  <a:lnTo>
                    <a:pt x="35705" y="12275"/>
                  </a:lnTo>
                  <a:lnTo>
                    <a:pt x="38356" y="17930"/>
                  </a:lnTo>
                  <a:lnTo>
                    <a:pt x="41851" y="23750"/>
                  </a:lnTo>
                  <a:lnTo>
                    <a:pt x="43816" y="33597"/>
                  </a:lnTo>
                  <a:lnTo>
                    <a:pt x="44613" y="77378"/>
                  </a:lnTo>
                  <a:lnTo>
                    <a:pt x="44642" y="120643"/>
                  </a:lnTo>
                  <a:lnTo>
                    <a:pt x="36956" y="165170"/>
                  </a:lnTo>
                  <a:lnTo>
                    <a:pt x="28136" y="206860"/>
                  </a:lnTo>
                  <a:lnTo>
                    <a:pt x="26059" y="227992"/>
                  </a:lnTo>
                  <a:lnTo>
                    <a:pt x="15778" y="258122"/>
                  </a:lnTo>
                  <a:lnTo>
                    <a:pt x="9045" y="267555"/>
                  </a:lnTo>
                  <a:lnTo>
                    <a:pt x="8962" y="262932"/>
                  </a:lnTo>
                  <a:lnTo>
                    <a:pt x="6296" y="257987"/>
                  </a:lnTo>
                  <a:lnTo>
                    <a:pt x="2796" y="252481"/>
                  </a:lnTo>
                  <a:lnTo>
                    <a:pt x="826" y="242811"/>
                  </a:lnTo>
                  <a:lnTo>
                    <a:pt x="28" y="199102"/>
                  </a:lnTo>
                  <a:lnTo>
                    <a:pt x="0" y="155840"/>
                  </a:lnTo>
                  <a:lnTo>
                    <a:pt x="2643" y="122363"/>
                  </a:lnTo>
                  <a:lnTo>
                    <a:pt x="11020" y="80765"/>
                  </a:lnTo>
                  <a:lnTo>
                    <a:pt x="16506" y="61239"/>
                  </a:lnTo>
                  <a:lnTo>
                    <a:pt x="18582" y="41690"/>
                  </a:lnTo>
                  <a:lnTo>
                    <a:pt x="25935" y="27082"/>
                  </a:lnTo>
                  <a:lnTo>
                    <a:pt x="26407" y="22526"/>
                  </a:lnTo>
                  <a:lnTo>
                    <a:pt x="27526" y="20915"/>
                  </a:lnTo>
                  <a:lnTo>
                    <a:pt x="29263" y="19840"/>
                  </a:lnTo>
                  <a:lnTo>
                    <a:pt x="31414" y="19124"/>
                  </a:lnTo>
                  <a:lnTo>
                    <a:pt x="32847" y="19638"/>
                  </a:lnTo>
                  <a:lnTo>
                    <a:pt x="33804" y="20973"/>
                  </a:lnTo>
                  <a:lnTo>
                    <a:pt x="35338" y="25505"/>
                  </a:lnTo>
                  <a:lnTo>
                    <a:pt x="35605" y="31030"/>
                  </a:lnTo>
                  <a:lnTo>
                    <a:pt x="38312" y="36187"/>
                  </a:lnTo>
                  <a:lnTo>
                    <a:pt x="40423" y="38952"/>
                  </a:lnTo>
                  <a:lnTo>
                    <a:pt x="42768" y="47315"/>
                  </a:lnTo>
                  <a:lnTo>
                    <a:pt x="44535" y="78629"/>
                  </a:lnTo>
                  <a:lnTo>
                    <a:pt x="36536" y="118976"/>
                  </a:lnTo>
                  <a:lnTo>
                    <a:pt x="34967" y="136778"/>
                  </a:lnTo>
                  <a:lnTo>
                    <a:pt x="24706" y="178427"/>
                  </a:lnTo>
                  <a:lnTo>
                    <a:pt x="19885" y="196285"/>
                  </a:lnTo>
                  <a:lnTo>
                    <a:pt x="17856" y="223074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76199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0"/>
            <a:ext cx="8077200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Microscopes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600200"/>
            <a:ext cx="3162300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1371600"/>
            <a:ext cx="1907371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86200" y="3429000"/>
            <a:ext cx="28575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304800" y="52578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Electron microscope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038600" y="27432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Binocular microscope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flipH="1">
            <a:off x="7010397" y="5029200"/>
            <a:ext cx="1981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Light microscope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Making a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http://01.edu-cdn.com/files/static/wiley/9780471586289/MICROSCOPIC_SLIDE_PREPARATION_0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143000"/>
            <a:ext cx="4232640" cy="2362200"/>
          </a:xfrm>
          <a:prstGeom prst="rect">
            <a:avLst/>
          </a:prstGeom>
          <a:noFill/>
        </p:spPr>
      </p:pic>
      <p:pic>
        <p:nvPicPr>
          <p:cNvPr id="1028" name="Picture 4" descr="http://02.edu-cdn.com/files/static/wiley/9780471586289/MICROSCOPIC_SLIDE_PREPARATION_0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1143000"/>
            <a:ext cx="3667676" cy="2438400"/>
          </a:xfrm>
          <a:prstGeom prst="rect">
            <a:avLst/>
          </a:prstGeom>
          <a:noFill/>
        </p:spPr>
      </p:pic>
      <p:pic>
        <p:nvPicPr>
          <p:cNvPr id="1030" name="Picture 6" descr="http://www.hypertextbookshop.com/biofilmbook/v004/r003/artifacts/images/labExercises/stain_diagram_thum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3733800"/>
            <a:ext cx="3276600" cy="2572133"/>
          </a:xfrm>
          <a:prstGeom prst="rect">
            <a:avLst/>
          </a:prstGeom>
          <a:noFill/>
        </p:spPr>
      </p:pic>
      <p:pic>
        <p:nvPicPr>
          <p:cNvPr id="1032" name="Picture 8" descr="http://www.microscopeworld.com/MSWorld/uploaded_images/blog_microscope_stain-748198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62400" y="3810000"/>
            <a:ext cx="5001085" cy="15240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810000" y="5410200"/>
            <a:ext cx="533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Goal:   clean slides, no air bubbles, no sloppy  water on slide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0" name="SMARTInkShape-5"/>
          <p:cNvSpPr/>
          <p:nvPr/>
        </p:nvSpPr>
        <p:spPr>
          <a:xfrm>
            <a:off x="2343501" y="5261650"/>
            <a:ext cx="22867" cy="51515"/>
          </a:xfrm>
          <a:custGeom>
            <a:avLst/>
            <a:gdLst/>
            <a:ahLst/>
            <a:cxnLst/>
            <a:rect l="0" t="0" r="0" b="0"/>
            <a:pathLst>
              <a:path w="22867" h="51515">
                <a:moveTo>
                  <a:pt x="0" y="0"/>
                </a:moveTo>
                <a:lnTo>
                  <a:pt x="10968" y="19042"/>
                </a:lnTo>
                <a:lnTo>
                  <a:pt x="20222" y="39992"/>
                </a:lnTo>
                <a:lnTo>
                  <a:pt x="22866" y="51514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MARTInkShape-6"/>
          <p:cNvSpPr/>
          <p:nvPr/>
        </p:nvSpPr>
        <p:spPr>
          <a:xfrm>
            <a:off x="2200681" y="5339953"/>
            <a:ext cx="31742" cy="10413"/>
          </a:xfrm>
          <a:custGeom>
            <a:avLst/>
            <a:gdLst/>
            <a:ahLst/>
            <a:cxnLst/>
            <a:rect l="0" t="0" r="0" b="0"/>
            <a:pathLst>
              <a:path w="31742" h="10413">
                <a:moveTo>
                  <a:pt x="0" y="10412"/>
                </a:moveTo>
                <a:lnTo>
                  <a:pt x="4948" y="9482"/>
                </a:lnTo>
                <a:lnTo>
                  <a:pt x="7926" y="9298"/>
                </a:lnTo>
                <a:lnTo>
                  <a:pt x="13880" y="6447"/>
                </a:lnTo>
                <a:lnTo>
                  <a:pt x="21047" y="1274"/>
                </a:lnTo>
                <a:lnTo>
                  <a:pt x="31741" y="0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MARTInkShape-7"/>
          <p:cNvSpPr/>
          <p:nvPr/>
        </p:nvSpPr>
        <p:spPr>
          <a:xfrm>
            <a:off x="7643813" y="2437805"/>
            <a:ext cx="44649" cy="232173"/>
          </a:xfrm>
          <a:custGeom>
            <a:avLst/>
            <a:gdLst/>
            <a:ahLst/>
            <a:cxnLst/>
            <a:rect l="0" t="0" r="0" b="0"/>
            <a:pathLst>
              <a:path w="44649" h="232173">
                <a:moveTo>
                  <a:pt x="0" y="8929"/>
                </a:moveTo>
                <a:lnTo>
                  <a:pt x="4740" y="4189"/>
                </a:lnTo>
                <a:lnTo>
                  <a:pt x="9713" y="1862"/>
                </a:lnTo>
                <a:lnTo>
                  <a:pt x="26784" y="0"/>
                </a:lnTo>
                <a:lnTo>
                  <a:pt x="26787" y="0"/>
                </a:lnTo>
                <a:lnTo>
                  <a:pt x="26789" y="22123"/>
                </a:lnTo>
                <a:lnTo>
                  <a:pt x="25796" y="23678"/>
                </a:lnTo>
                <a:lnTo>
                  <a:pt x="24143" y="24715"/>
                </a:lnTo>
                <a:lnTo>
                  <a:pt x="22048" y="25406"/>
                </a:lnTo>
                <a:lnTo>
                  <a:pt x="20652" y="26859"/>
                </a:lnTo>
                <a:lnTo>
                  <a:pt x="19100" y="31119"/>
                </a:lnTo>
                <a:lnTo>
                  <a:pt x="19679" y="33645"/>
                </a:lnTo>
                <a:lnTo>
                  <a:pt x="26453" y="44161"/>
                </a:lnTo>
                <a:lnTo>
                  <a:pt x="35685" y="44647"/>
                </a:lnTo>
                <a:lnTo>
                  <a:pt x="35717" y="65898"/>
                </a:lnTo>
                <a:lnTo>
                  <a:pt x="33072" y="71621"/>
                </a:lnTo>
                <a:lnTo>
                  <a:pt x="19209" y="87904"/>
                </a:lnTo>
                <a:lnTo>
                  <a:pt x="17862" y="98191"/>
                </a:lnTo>
                <a:lnTo>
                  <a:pt x="22600" y="98216"/>
                </a:lnTo>
                <a:lnTo>
                  <a:pt x="23996" y="99211"/>
                </a:lnTo>
                <a:lnTo>
                  <a:pt x="24927" y="100867"/>
                </a:lnTo>
                <a:lnTo>
                  <a:pt x="26785" y="107146"/>
                </a:lnTo>
                <a:lnTo>
                  <a:pt x="34476" y="114843"/>
                </a:lnTo>
                <a:lnTo>
                  <a:pt x="33898" y="116250"/>
                </a:lnTo>
                <a:lnTo>
                  <a:pt x="29336" y="122969"/>
                </a:lnTo>
                <a:lnTo>
                  <a:pt x="27124" y="132304"/>
                </a:lnTo>
                <a:lnTo>
                  <a:pt x="26789" y="151401"/>
                </a:lnTo>
                <a:lnTo>
                  <a:pt x="35686" y="160701"/>
                </a:lnTo>
                <a:lnTo>
                  <a:pt x="35718" y="205206"/>
                </a:lnTo>
                <a:lnTo>
                  <a:pt x="35718" y="222838"/>
                </a:lnTo>
                <a:lnTo>
                  <a:pt x="44648" y="232172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MARTInkShape-8"/>
          <p:cNvSpPr/>
          <p:nvPr/>
        </p:nvSpPr>
        <p:spPr>
          <a:xfrm>
            <a:off x="1778296" y="5384723"/>
            <a:ext cx="186236" cy="187402"/>
          </a:xfrm>
          <a:custGeom>
            <a:avLst/>
            <a:gdLst/>
            <a:ahLst/>
            <a:cxnLst/>
            <a:rect l="0" t="0" r="0" b="0"/>
            <a:pathLst>
              <a:path w="186236" h="187402">
                <a:moveTo>
                  <a:pt x="52290" y="89175"/>
                </a:moveTo>
                <a:lnTo>
                  <a:pt x="73539" y="89175"/>
                </a:lnTo>
                <a:lnTo>
                  <a:pt x="79263" y="86530"/>
                </a:lnTo>
                <a:lnTo>
                  <a:pt x="85114" y="83039"/>
                </a:lnTo>
                <a:lnTo>
                  <a:pt x="95185" y="80614"/>
                </a:lnTo>
                <a:lnTo>
                  <a:pt x="103721" y="74182"/>
                </a:lnTo>
                <a:lnTo>
                  <a:pt x="112067" y="71173"/>
                </a:lnTo>
                <a:lnTo>
                  <a:pt x="140223" y="45888"/>
                </a:lnTo>
                <a:lnTo>
                  <a:pt x="141183" y="40189"/>
                </a:lnTo>
                <a:lnTo>
                  <a:pt x="141467" y="32218"/>
                </a:lnTo>
                <a:lnTo>
                  <a:pt x="140515" y="30367"/>
                </a:lnTo>
                <a:lnTo>
                  <a:pt x="138888" y="29134"/>
                </a:lnTo>
                <a:lnTo>
                  <a:pt x="136811" y="28312"/>
                </a:lnTo>
                <a:lnTo>
                  <a:pt x="135426" y="26771"/>
                </a:lnTo>
                <a:lnTo>
                  <a:pt x="130558" y="17171"/>
                </a:lnTo>
                <a:lnTo>
                  <a:pt x="128281" y="14383"/>
                </a:lnTo>
                <a:lnTo>
                  <a:pt x="123106" y="11286"/>
                </a:lnTo>
                <a:lnTo>
                  <a:pt x="117498" y="8917"/>
                </a:lnTo>
                <a:lnTo>
                  <a:pt x="108763" y="2998"/>
                </a:lnTo>
                <a:lnTo>
                  <a:pt x="99891" y="803"/>
                </a:lnTo>
                <a:lnTo>
                  <a:pt x="80289" y="0"/>
                </a:lnTo>
                <a:lnTo>
                  <a:pt x="72010" y="2578"/>
                </a:lnTo>
                <a:lnTo>
                  <a:pt x="29326" y="32652"/>
                </a:lnTo>
                <a:lnTo>
                  <a:pt x="13706" y="47507"/>
                </a:lnTo>
                <a:lnTo>
                  <a:pt x="10337" y="53458"/>
                </a:lnTo>
                <a:lnTo>
                  <a:pt x="8440" y="65033"/>
                </a:lnTo>
                <a:lnTo>
                  <a:pt x="7004" y="74477"/>
                </a:lnTo>
                <a:lnTo>
                  <a:pt x="1610" y="86363"/>
                </a:lnTo>
                <a:lnTo>
                  <a:pt x="0" y="96525"/>
                </a:lnTo>
                <a:lnTo>
                  <a:pt x="1930" y="105010"/>
                </a:lnTo>
                <a:lnTo>
                  <a:pt x="5103" y="112088"/>
                </a:lnTo>
                <a:lnTo>
                  <a:pt x="12048" y="132493"/>
                </a:lnTo>
                <a:lnTo>
                  <a:pt x="25689" y="151116"/>
                </a:lnTo>
                <a:lnTo>
                  <a:pt x="31538" y="156392"/>
                </a:lnTo>
                <a:lnTo>
                  <a:pt x="72484" y="175734"/>
                </a:lnTo>
                <a:lnTo>
                  <a:pt x="84952" y="183504"/>
                </a:lnTo>
                <a:lnTo>
                  <a:pt x="117036" y="187059"/>
                </a:lnTo>
                <a:lnTo>
                  <a:pt x="158830" y="187396"/>
                </a:lnTo>
                <a:lnTo>
                  <a:pt x="171231" y="187401"/>
                </a:lnTo>
                <a:lnTo>
                  <a:pt x="173256" y="186409"/>
                </a:lnTo>
                <a:lnTo>
                  <a:pt x="174606" y="184756"/>
                </a:lnTo>
                <a:lnTo>
                  <a:pt x="175506" y="182661"/>
                </a:lnTo>
                <a:lnTo>
                  <a:pt x="177098" y="181264"/>
                </a:lnTo>
                <a:lnTo>
                  <a:pt x="184836" y="178841"/>
                </a:lnTo>
                <a:lnTo>
                  <a:pt x="185613" y="175990"/>
                </a:lnTo>
                <a:lnTo>
                  <a:pt x="186235" y="169543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into Focus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344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1.  </a:t>
            </a:r>
            <a:r>
              <a:rPr lang="en-US" sz="2800" dirty="0" smtClean="0">
                <a:solidFill>
                  <a:srgbClr val="FF0000"/>
                </a:solidFill>
              </a:rPr>
              <a:t>Plug in </a:t>
            </a:r>
            <a:r>
              <a:rPr lang="en-US" sz="2800" dirty="0" smtClean="0"/>
              <a:t>the microscope and press the </a:t>
            </a:r>
            <a:r>
              <a:rPr lang="en-US" sz="2800" dirty="0" smtClean="0">
                <a:solidFill>
                  <a:srgbClr val="FF0000"/>
                </a:solidFill>
              </a:rPr>
              <a:t>light</a:t>
            </a:r>
            <a:r>
              <a:rPr lang="en-US" sz="2800" dirty="0" smtClean="0"/>
              <a:t> button.</a:t>
            </a:r>
          </a:p>
          <a:p>
            <a:r>
              <a:rPr lang="en-US" sz="2800" dirty="0" smtClean="0"/>
              <a:t>2.  Click the </a:t>
            </a:r>
            <a:r>
              <a:rPr lang="en-US" sz="2800" dirty="0" smtClean="0">
                <a:solidFill>
                  <a:srgbClr val="FF0000"/>
                </a:solidFill>
              </a:rPr>
              <a:t>low power </a:t>
            </a:r>
            <a:r>
              <a:rPr lang="en-US" sz="2800" dirty="0" smtClean="0"/>
              <a:t>objective (</a:t>
            </a:r>
            <a:r>
              <a:rPr lang="en-US" sz="2800" dirty="0" smtClean="0">
                <a:solidFill>
                  <a:srgbClr val="FF0000"/>
                </a:solidFill>
              </a:rPr>
              <a:t>10x</a:t>
            </a:r>
            <a:r>
              <a:rPr lang="en-US" sz="2800" dirty="0" smtClean="0"/>
              <a:t>) into position.</a:t>
            </a:r>
          </a:p>
          <a:p>
            <a:r>
              <a:rPr lang="en-US" sz="2800" dirty="0" smtClean="0"/>
              <a:t>3.  Place the slide and specimen directly over the hole 	on the stage.</a:t>
            </a:r>
          </a:p>
          <a:p>
            <a:r>
              <a:rPr lang="en-US" sz="2800" dirty="0" smtClean="0"/>
              <a:t>4.  Use the </a:t>
            </a:r>
            <a:r>
              <a:rPr lang="en-US" sz="2800" dirty="0" smtClean="0">
                <a:solidFill>
                  <a:srgbClr val="FF0000"/>
                </a:solidFill>
              </a:rPr>
              <a:t>coarse adj. </a:t>
            </a:r>
            <a:r>
              <a:rPr lang="en-US" sz="2800" dirty="0" smtClean="0"/>
              <a:t>(large knob) make sure the 	objective is </a:t>
            </a:r>
            <a:r>
              <a:rPr lang="en-US" sz="2800" dirty="0" smtClean="0">
                <a:solidFill>
                  <a:srgbClr val="FF0000"/>
                </a:solidFill>
              </a:rPr>
              <a:t>down</a:t>
            </a:r>
            <a:r>
              <a:rPr lang="en-US" sz="2800" dirty="0" smtClean="0"/>
              <a:t> as far as it will go.</a:t>
            </a:r>
          </a:p>
          <a:p>
            <a:r>
              <a:rPr lang="en-US" sz="2800" dirty="0" smtClean="0"/>
              <a:t>5.  Look into the eyepiece with one eye, keeping</a:t>
            </a:r>
            <a:r>
              <a:rPr lang="en-US" sz="2800" dirty="0" smtClean="0">
                <a:solidFill>
                  <a:srgbClr val="FF0000"/>
                </a:solidFill>
              </a:rPr>
              <a:t> both </a:t>
            </a:r>
            <a:r>
              <a:rPr lang="en-US" sz="2800" dirty="0" smtClean="0"/>
              <a:t>	</a:t>
            </a:r>
            <a:r>
              <a:rPr lang="en-US" sz="2800" dirty="0" smtClean="0">
                <a:solidFill>
                  <a:srgbClr val="FF0000"/>
                </a:solidFill>
              </a:rPr>
              <a:t>eyes open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6.  Using the coarse adjustment, </a:t>
            </a:r>
            <a:r>
              <a:rPr lang="en-US" sz="2800" dirty="0" smtClean="0">
                <a:solidFill>
                  <a:srgbClr val="FF0000"/>
                </a:solidFill>
              </a:rPr>
              <a:t>slowly</a:t>
            </a:r>
            <a:r>
              <a:rPr lang="en-US" sz="2800" dirty="0" smtClean="0"/>
              <a:t> move the objective 	</a:t>
            </a:r>
            <a:r>
              <a:rPr lang="en-US" sz="2800" dirty="0" smtClean="0">
                <a:solidFill>
                  <a:srgbClr val="FF0000"/>
                </a:solidFill>
              </a:rPr>
              <a:t>upward</a:t>
            </a:r>
            <a:r>
              <a:rPr lang="en-US" sz="2800" dirty="0" smtClean="0"/>
              <a:t> to focus the image.  You may have to move the 	slide to find the image.  If the image is not in focus at 	this point, repeat step 4-6.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Getting into Focus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1"/>
            <a:ext cx="8229600" cy="4572000"/>
          </a:xfrm>
        </p:spPr>
        <p:txBody>
          <a:bodyPr/>
          <a:lstStyle/>
          <a:p>
            <a:r>
              <a:rPr lang="en-US" dirty="0" smtClean="0"/>
              <a:t>7.  Check the </a:t>
            </a:r>
            <a:r>
              <a:rPr lang="en-US" dirty="0" smtClean="0">
                <a:solidFill>
                  <a:srgbClr val="FF0000"/>
                </a:solidFill>
              </a:rPr>
              <a:t>diaphragm</a:t>
            </a:r>
            <a:r>
              <a:rPr lang="en-US" dirty="0" smtClean="0"/>
              <a:t> setting for the best 	</a:t>
            </a:r>
            <a:r>
              <a:rPr lang="en-US" dirty="0" smtClean="0">
                <a:solidFill>
                  <a:srgbClr val="FF0000"/>
                </a:solidFill>
              </a:rPr>
              <a:t>light contrast</a:t>
            </a:r>
            <a:r>
              <a:rPr lang="en-US" dirty="0" smtClean="0"/>
              <a:t>.</a:t>
            </a:r>
          </a:p>
          <a:p>
            <a:r>
              <a:rPr lang="en-US" dirty="0" smtClean="0"/>
              <a:t>8.  </a:t>
            </a:r>
            <a:r>
              <a:rPr lang="en-US" dirty="0" smtClean="0">
                <a:solidFill>
                  <a:srgbClr val="FF0000"/>
                </a:solidFill>
              </a:rPr>
              <a:t>Center the image </a:t>
            </a:r>
            <a:r>
              <a:rPr lang="en-US" dirty="0" smtClean="0"/>
              <a:t>in the low power field of 	view.</a:t>
            </a:r>
          </a:p>
          <a:p>
            <a:r>
              <a:rPr lang="en-US" dirty="0" smtClean="0"/>
              <a:t>9.  Place the </a:t>
            </a:r>
            <a:r>
              <a:rPr lang="en-US" dirty="0" smtClean="0">
                <a:solidFill>
                  <a:srgbClr val="FF0000"/>
                </a:solidFill>
              </a:rPr>
              <a:t>stage clips </a:t>
            </a:r>
            <a:r>
              <a:rPr lang="en-US" dirty="0" smtClean="0"/>
              <a:t>over the slide.</a:t>
            </a:r>
          </a:p>
          <a:p>
            <a:r>
              <a:rPr lang="en-US" dirty="0" smtClean="0"/>
              <a:t>10.  </a:t>
            </a:r>
            <a:r>
              <a:rPr lang="en-US" dirty="0" smtClean="0">
                <a:solidFill>
                  <a:srgbClr val="FF0000"/>
                </a:solidFill>
              </a:rPr>
              <a:t>Finish focusing </a:t>
            </a:r>
            <a:r>
              <a:rPr lang="en-US" dirty="0" smtClean="0"/>
              <a:t>using the </a:t>
            </a:r>
            <a:r>
              <a:rPr lang="en-US" dirty="0" smtClean="0">
                <a:solidFill>
                  <a:srgbClr val="FF0000"/>
                </a:solidFill>
              </a:rPr>
              <a:t>fine</a:t>
            </a:r>
            <a:r>
              <a:rPr lang="en-US" dirty="0" smtClean="0"/>
              <a:t> adjustment 	(small knob).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 magnify the image more, use the high power 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Looking from the side, swing the high power objective into position.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DO NOT TOUCH THE COARSE ADJUSTMENT</a:t>
            </a:r>
          </a:p>
          <a:p>
            <a:r>
              <a:rPr lang="en-US" dirty="0" smtClean="0"/>
              <a:t>Use the </a:t>
            </a:r>
            <a:r>
              <a:rPr lang="en-US" dirty="0" smtClean="0">
                <a:solidFill>
                  <a:srgbClr val="FF0000"/>
                </a:solidFill>
              </a:rPr>
              <a:t>fine</a:t>
            </a:r>
            <a:r>
              <a:rPr lang="en-US" dirty="0" smtClean="0"/>
              <a:t> adjustment to focus the image</a:t>
            </a:r>
          </a:p>
          <a:p>
            <a:r>
              <a:rPr lang="en-US" dirty="0" smtClean="0"/>
              <a:t>Adjust the </a:t>
            </a:r>
            <a:r>
              <a:rPr lang="en-US" dirty="0" smtClean="0">
                <a:solidFill>
                  <a:srgbClr val="FF0000"/>
                </a:solidFill>
              </a:rPr>
              <a:t>diaphragm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If you should lose the focus, repeat steps 4-10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Video:  “Incredible World”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piece of technology  improved the lives of humans?</a:t>
            </a:r>
          </a:p>
          <a:p>
            <a:pPr lvl="1"/>
            <a:r>
              <a:rPr lang="en-US" dirty="0" smtClean="0"/>
              <a:t>What advancements in the technology occurred?</a:t>
            </a:r>
          </a:p>
          <a:p>
            <a:pPr lvl="1"/>
            <a:r>
              <a:rPr lang="en-US" dirty="0" smtClean="0"/>
              <a:t>How </a:t>
            </a:r>
            <a:r>
              <a:rPr lang="en-US" smtClean="0"/>
              <a:t>were humans helped?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Microscope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1. </a:t>
            </a:r>
            <a:r>
              <a:rPr lang="en-US" dirty="0" smtClean="0">
                <a:solidFill>
                  <a:srgbClr val="FF0000"/>
                </a:solidFill>
              </a:rPr>
              <a:t> Image</a:t>
            </a:r>
          </a:p>
          <a:p>
            <a:pPr lvl="2"/>
            <a:r>
              <a:rPr lang="en-US" dirty="0" smtClean="0"/>
              <a:t>What we see under the microscope</a:t>
            </a:r>
          </a:p>
          <a:p>
            <a:r>
              <a:rPr lang="en-US" dirty="0" smtClean="0"/>
              <a:t>2</a:t>
            </a:r>
            <a:r>
              <a:rPr lang="en-US" dirty="0" smtClean="0">
                <a:solidFill>
                  <a:srgbClr val="FF0000"/>
                </a:solidFill>
              </a:rPr>
              <a:t>.  Magnification</a:t>
            </a:r>
          </a:p>
          <a:p>
            <a:pPr lvl="2"/>
            <a:r>
              <a:rPr lang="en-US" dirty="0" smtClean="0"/>
              <a:t>Ratio of image size to object size</a:t>
            </a:r>
          </a:p>
          <a:p>
            <a:r>
              <a:rPr lang="en-US" dirty="0" smtClean="0"/>
              <a:t>3. </a:t>
            </a:r>
            <a:r>
              <a:rPr lang="en-US" dirty="0" smtClean="0">
                <a:solidFill>
                  <a:srgbClr val="FF0000"/>
                </a:solidFill>
              </a:rPr>
              <a:t> Resolution</a:t>
            </a:r>
          </a:p>
          <a:p>
            <a:pPr lvl="2"/>
            <a:r>
              <a:rPr lang="en-US" dirty="0" smtClean="0"/>
              <a:t>Sharpness of image</a:t>
            </a:r>
          </a:p>
          <a:p>
            <a:r>
              <a:rPr lang="en-US" dirty="0" smtClean="0"/>
              <a:t>4.  </a:t>
            </a:r>
            <a:r>
              <a:rPr lang="en-US" dirty="0" smtClean="0">
                <a:solidFill>
                  <a:srgbClr val="FF0000"/>
                </a:solidFill>
              </a:rPr>
              <a:t>Micrometer (micron)</a:t>
            </a:r>
          </a:p>
          <a:p>
            <a:pPr lvl="2"/>
            <a:r>
              <a:rPr lang="en-US" dirty="0" smtClean="0"/>
              <a:t>Unit of measurement for microscopes</a:t>
            </a:r>
          </a:p>
          <a:p>
            <a:pPr lvl="2"/>
            <a:r>
              <a:rPr lang="en-US" dirty="0" smtClean="0"/>
              <a:t>Symbol:  µ</a:t>
            </a:r>
          </a:p>
          <a:p>
            <a:pPr lvl="2"/>
            <a:r>
              <a:rPr lang="en-US" dirty="0" smtClean="0"/>
              <a:t>1mm  =  1000 µ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254</Words>
  <Application>Microsoft Office PowerPoint</Application>
  <PresentationFormat>On-screen Show (4:3)</PresentationFormat>
  <Paragraphs>69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Microscope</vt:lpstr>
      <vt:lpstr>PowerPoint Presentation</vt:lpstr>
      <vt:lpstr>Types of Microscopes</vt:lpstr>
      <vt:lpstr>Making a slide</vt:lpstr>
      <vt:lpstr>Getting into Focus</vt:lpstr>
      <vt:lpstr>Getting into Focus</vt:lpstr>
      <vt:lpstr>To magnify the image more, use the high power objective</vt:lpstr>
      <vt:lpstr>Video:  “Incredible World”</vt:lpstr>
      <vt:lpstr>Microscope Terms</vt:lpstr>
      <vt:lpstr>Micron Lab Directions</vt:lpstr>
    </vt:vector>
  </TitlesOfParts>
  <Company>Anoka-Hennepin ISD11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Microscope</dc:title>
  <dc:creator>user</dc:creator>
  <cp:lastModifiedBy>user</cp:lastModifiedBy>
  <cp:revision>1</cp:revision>
  <dcterms:created xsi:type="dcterms:W3CDTF">2015-09-15T15:21:33Z</dcterms:created>
  <dcterms:modified xsi:type="dcterms:W3CDTF">2015-12-05T17:17:02Z</dcterms:modified>
</cp:coreProperties>
</file>